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80" r:id="rId4"/>
    <p:sldId id="259" r:id="rId5"/>
    <p:sldId id="273" r:id="rId6"/>
    <p:sldId id="274" r:id="rId7"/>
    <p:sldId id="275" r:id="rId8"/>
    <p:sldId id="276" r:id="rId9"/>
    <p:sldId id="277" r:id="rId10"/>
    <p:sldId id="278" r:id="rId11"/>
    <p:sldId id="27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DC6E435D-10CD-4F1B-A9AA-44C7D0A6091D}"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56737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7192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284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61B640-0CF2-4450-BAF3-3D72FB54728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C6E435D-10CD-4F1B-A9AA-44C7D0A6091D}"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9680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61B640-0CF2-4450-BAF3-3D72FB547282}"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C6E435D-10CD-4F1B-A9AA-44C7D0A6091D}"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18544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61B640-0CF2-4450-BAF3-3D72FB547282}"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C6E435D-10CD-4F1B-A9AA-44C7D0A6091D}"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4451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1B640-0CF2-4450-BAF3-3D72FB547282}"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C6E435D-10CD-4F1B-A9AA-44C7D0A6091D}" type="slidenum">
              <a:rPr lang="en-IN" smtClean="0"/>
              <a:t>‹#›</a:t>
            </a:fld>
            <a:endParaRPr lang="en-IN"/>
          </a:p>
        </p:txBody>
      </p:sp>
    </p:spTree>
    <p:extLst>
      <p:ext uri="{BB962C8B-B14F-4D97-AF65-F5344CB8AC3E}">
        <p14:creationId xmlns:p14="http://schemas.microsoft.com/office/powerpoint/2010/main" val="343138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61B640-0CF2-4450-BAF3-3D72FB54728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C6E435D-10CD-4F1B-A9AA-44C7D0A6091D}"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759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C61B640-0CF2-4450-BAF3-3D72FB547282}" type="datetimeFigureOut">
              <a:rPr lang="en-IN" smtClean="0"/>
              <a:t>20-07-2022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DC6E435D-10CD-4F1B-A9AA-44C7D0A6091D}"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453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523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1B640-0CF2-4450-BAF3-3D72FB54728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C6E435D-10CD-4F1B-A9AA-44C7D0A6091D}"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0843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C61B640-0CF2-4450-BAF3-3D72FB547282}" type="datetimeFigureOut">
              <a:rPr lang="en-IN" smtClean="0"/>
              <a:t>20-07-2022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C6E435D-10CD-4F1B-A9AA-44C7D0A6091D}"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6883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70CDDF-5DCC-15AF-4721-3A34FAEEFDC8}"/>
              </a:ext>
            </a:extLst>
          </p:cNvPr>
          <p:cNvSpPr>
            <a:spLocks noGrp="1"/>
          </p:cNvSpPr>
          <p:nvPr>
            <p:ph type="ctrTitle"/>
          </p:nvPr>
        </p:nvSpPr>
        <p:spPr/>
        <p:txBody>
          <a:bodyPr/>
          <a:lstStyle/>
          <a:p>
            <a:r>
              <a:rPr lang="en-US" dirty="0"/>
              <a:t>DISASTER</a:t>
            </a:r>
            <a:br>
              <a:rPr lang="en-US" dirty="0"/>
            </a:br>
            <a:endParaRPr lang="en-IN" dirty="0"/>
          </a:p>
        </p:txBody>
      </p:sp>
      <p:sp>
        <p:nvSpPr>
          <p:cNvPr id="5" name="Subtitle 4">
            <a:extLst>
              <a:ext uri="{FF2B5EF4-FFF2-40B4-BE49-F238E27FC236}">
                <a16:creationId xmlns:a16="http://schemas.microsoft.com/office/drawing/2014/main" id="{B38FB1EC-5C0E-C0A4-B8E1-82BCFF8A1AC9}"/>
              </a:ext>
            </a:extLst>
          </p:cNvPr>
          <p:cNvSpPr>
            <a:spLocks noGrp="1"/>
          </p:cNvSpPr>
          <p:nvPr>
            <p:ph type="subTitle" idx="1"/>
          </p:nvPr>
        </p:nvSpPr>
        <p:spPr/>
        <p:txBody>
          <a:bodyPr>
            <a:normAutofit/>
          </a:bodyPr>
          <a:lstStyle/>
          <a:p>
            <a:r>
              <a:rPr lang="en-US" sz="3200" b="1" dirty="0"/>
              <a:t>TYPES</a:t>
            </a:r>
            <a:endParaRPr lang="en-IN" sz="3200" b="1" dirty="0"/>
          </a:p>
        </p:txBody>
      </p:sp>
    </p:spTree>
    <p:extLst>
      <p:ext uri="{BB962C8B-B14F-4D97-AF65-F5344CB8AC3E}">
        <p14:creationId xmlns:p14="http://schemas.microsoft.com/office/powerpoint/2010/main" val="3465770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3E264D-1CCB-E4C3-C1B9-94D35AF719DE}"/>
              </a:ext>
            </a:extLst>
          </p:cNvPr>
          <p:cNvSpPr txBox="1"/>
          <p:nvPr/>
        </p:nvSpPr>
        <p:spPr>
          <a:xfrm>
            <a:off x="1322364" y="745588"/>
            <a:ext cx="7754814" cy="3046988"/>
          </a:xfrm>
          <a:prstGeom prst="rect">
            <a:avLst/>
          </a:prstGeom>
          <a:noFill/>
        </p:spPr>
        <p:txBody>
          <a:bodyPr wrap="square">
            <a:spAutoFit/>
          </a:bodyPr>
          <a:lstStyle/>
          <a:p>
            <a:r>
              <a:rPr lang="en-US" sz="2400" b="1" dirty="0">
                <a:solidFill>
                  <a:srgbClr val="333333"/>
                </a:solidFill>
                <a:latin typeface="Roboto" panose="02000000000000000000" pitchFamily="2" charset="0"/>
              </a:rPr>
              <a:t>DISASTERS:</a:t>
            </a:r>
          </a:p>
          <a:p>
            <a:endParaRPr lang="en-US" sz="2400" b="1" dirty="0">
              <a:solidFill>
                <a:srgbClr val="333333"/>
              </a:solidFill>
              <a:latin typeface="Roboto" panose="02000000000000000000" pitchFamily="2" charset="0"/>
            </a:endParaRPr>
          </a:p>
          <a:p>
            <a:r>
              <a:rPr lang="en-US" sz="2400" b="1" dirty="0">
                <a:solidFill>
                  <a:srgbClr val="333333"/>
                </a:solidFill>
                <a:latin typeface="Roboto" panose="02000000000000000000" pitchFamily="2" charset="0"/>
              </a:rPr>
              <a:t>D</a:t>
            </a:r>
            <a:r>
              <a:rPr lang="en-US" sz="2400" b="1" i="0" dirty="0">
                <a:solidFill>
                  <a:srgbClr val="333333"/>
                </a:solidFill>
                <a:effectLst/>
                <a:latin typeface="Roboto" panose="02000000000000000000" pitchFamily="2" charset="0"/>
              </a:rPr>
              <a:t>isruption on a massive scale, either natural or man-made, occurring in short or long periods of time is termed as Disaster. Disasters can lead to human, material, economic or environmental hardships, which can be beyond the bearable capacity of the affected society. </a:t>
            </a:r>
            <a:endParaRPr lang="en-IN" sz="2400" b="1" dirty="0"/>
          </a:p>
        </p:txBody>
      </p:sp>
    </p:spTree>
    <p:extLst>
      <p:ext uri="{BB962C8B-B14F-4D97-AF65-F5344CB8AC3E}">
        <p14:creationId xmlns:p14="http://schemas.microsoft.com/office/powerpoint/2010/main" val="1230162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8C16A-3F3A-B231-E8E5-D04AD49446BC}"/>
              </a:ext>
            </a:extLst>
          </p:cNvPr>
          <p:cNvSpPr>
            <a:spLocks noGrp="1"/>
          </p:cNvSpPr>
          <p:nvPr>
            <p:ph type="title"/>
          </p:nvPr>
        </p:nvSpPr>
        <p:spPr/>
        <p:txBody>
          <a:bodyPr/>
          <a:lstStyle/>
          <a:p>
            <a:r>
              <a:rPr lang="en-US" dirty="0"/>
              <a:t>NATURAL DISASTERS </a:t>
            </a:r>
            <a:endParaRPr lang="en-IN" dirty="0"/>
          </a:p>
        </p:txBody>
      </p:sp>
    </p:spTree>
    <p:extLst>
      <p:ext uri="{BB962C8B-B14F-4D97-AF65-F5344CB8AC3E}">
        <p14:creationId xmlns:p14="http://schemas.microsoft.com/office/powerpoint/2010/main" val="1552472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BB2C2F-5D53-4657-8CC9-5E575BC0E5CF}"/>
              </a:ext>
            </a:extLst>
          </p:cNvPr>
          <p:cNvPicPr>
            <a:picLocks noChangeAspect="1"/>
          </p:cNvPicPr>
          <p:nvPr/>
        </p:nvPicPr>
        <p:blipFill>
          <a:blip r:embed="rId2"/>
          <a:stretch>
            <a:fillRect/>
          </a:stretch>
        </p:blipFill>
        <p:spPr>
          <a:xfrm>
            <a:off x="1519423" y="346164"/>
            <a:ext cx="9153154" cy="5376720"/>
          </a:xfrm>
          <a:prstGeom prst="rect">
            <a:avLst/>
          </a:prstGeom>
        </p:spPr>
      </p:pic>
    </p:spTree>
    <p:extLst>
      <p:ext uri="{BB962C8B-B14F-4D97-AF65-F5344CB8AC3E}">
        <p14:creationId xmlns:p14="http://schemas.microsoft.com/office/powerpoint/2010/main" val="3537760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113569-E2C4-460C-A305-924521258A24}"/>
              </a:ext>
            </a:extLst>
          </p:cNvPr>
          <p:cNvSpPr txBox="1"/>
          <p:nvPr/>
        </p:nvSpPr>
        <p:spPr>
          <a:xfrm>
            <a:off x="1596189" y="423628"/>
            <a:ext cx="8999621" cy="800219"/>
          </a:xfrm>
          <a:prstGeom prst="rect">
            <a:avLst/>
          </a:prstGeom>
          <a:noFill/>
        </p:spPr>
        <p:txBody>
          <a:bodyPr wrap="square" rtlCol="0">
            <a:spAutoFit/>
          </a:bodyPr>
          <a:lstStyle/>
          <a:p>
            <a:pPr algn="ctr"/>
            <a:r>
              <a:rPr lang="en-US" sz="2800" b="1" dirty="0">
                <a:effectLst/>
                <a:latin typeface="Arial Black" panose="020B0A04020102020204" pitchFamily="34" charset="0"/>
                <a:ea typeface="Calibri" panose="020F0502020204030204" pitchFamily="34" charset="0"/>
                <a:cs typeface="Times New Roman" panose="02020603050405020304" pitchFamily="18" charset="0"/>
              </a:rPr>
              <a:t>Man-made / anthropogenic disasters</a:t>
            </a:r>
            <a:endParaRPr lang="en-IN" sz="2800" b="1" dirty="0">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D05B99E3-D08D-425E-89DE-734F96EAAE8B}"/>
              </a:ext>
            </a:extLst>
          </p:cNvPr>
          <p:cNvPicPr>
            <a:picLocks noChangeAspect="1"/>
          </p:cNvPicPr>
          <p:nvPr/>
        </p:nvPicPr>
        <p:blipFill>
          <a:blip r:embed="rId2" cstate="print"/>
          <a:stretch>
            <a:fillRect/>
          </a:stretch>
        </p:blipFill>
        <p:spPr>
          <a:xfrm>
            <a:off x="1177491" y="168769"/>
            <a:ext cx="8999621" cy="5337374"/>
          </a:xfrm>
          <a:prstGeom prst="rect">
            <a:avLst/>
          </a:prstGeom>
        </p:spPr>
      </p:pic>
    </p:spTree>
    <p:extLst>
      <p:ext uri="{BB962C8B-B14F-4D97-AF65-F5344CB8AC3E}">
        <p14:creationId xmlns:p14="http://schemas.microsoft.com/office/powerpoint/2010/main" val="3252319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59F4A5-1172-CC4B-B97C-5ABC9EF2003F}"/>
              </a:ext>
            </a:extLst>
          </p:cNvPr>
          <p:cNvSpPr txBox="1"/>
          <p:nvPr/>
        </p:nvSpPr>
        <p:spPr>
          <a:xfrm>
            <a:off x="1083212" y="844062"/>
            <a:ext cx="9777046" cy="3827855"/>
          </a:xfrm>
          <a:prstGeom prst="rect">
            <a:avLst/>
          </a:prstGeom>
          <a:noFill/>
        </p:spPr>
        <p:txBody>
          <a:bodyPr wrap="square">
            <a:spAutoFit/>
          </a:bodyPr>
          <a:lstStyle/>
          <a:p>
            <a:pPr algn="just"/>
            <a:r>
              <a:rPr lang="en-US" sz="2400" b="1" i="0" dirty="0">
                <a:solidFill>
                  <a:srgbClr val="610B4B"/>
                </a:solidFill>
                <a:effectLst/>
                <a:latin typeface="erdana"/>
              </a:rPr>
              <a:t>Natural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Natural disasters are defined as a natural event that occurs slowly or rapidly and causes immediate widespread devastation on human health leading to death and suffering. Some biological activities, such as rainfall, can also turn into natural disasters when they occur above the average limit. These disasters are mainly characterized by various factors such as their intensity or magnitude, area of the range, duration, speed of onset, etc.</a:t>
            </a:r>
          </a:p>
          <a:p>
            <a:br>
              <a:rPr lang="en-US" sz="2400" b="1" dirty="0"/>
            </a:br>
            <a:endParaRPr lang="en-IN" sz="2400" b="1" dirty="0"/>
          </a:p>
        </p:txBody>
      </p:sp>
    </p:spTree>
    <p:extLst>
      <p:ext uri="{BB962C8B-B14F-4D97-AF65-F5344CB8AC3E}">
        <p14:creationId xmlns:p14="http://schemas.microsoft.com/office/powerpoint/2010/main" val="3130608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793BD5-0D09-1F45-30EB-72699D705B27}"/>
              </a:ext>
            </a:extLst>
          </p:cNvPr>
          <p:cNvSpPr txBox="1"/>
          <p:nvPr/>
        </p:nvSpPr>
        <p:spPr>
          <a:xfrm>
            <a:off x="1505243" y="562708"/>
            <a:ext cx="7923627" cy="3785652"/>
          </a:xfrm>
          <a:prstGeom prst="rect">
            <a:avLst/>
          </a:prstGeom>
          <a:noFill/>
        </p:spPr>
        <p:txBody>
          <a:bodyPr wrap="square">
            <a:spAutoFit/>
          </a:bodyPr>
          <a:lstStyle/>
          <a:p>
            <a:pPr algn="just"/>
            <a:r>
              <a:rPr lang="en-US" sz="2400" b="1" i="0" dirty="0">
                <a:solidFill>
                  <a:srgbClr val="610B4B"/>
                </a:solidFill>
                <a:effectLst/>
                <a:latin typeface="erdana"/>
              </a:rPr>
              <a:t>Geological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Geological disasters refer to catastrophic events that arise due to Earth's variations, either above or below the Earth's surface. In particular, volcanic eruptions often occur where tectonic plates make contact. On the other side, earthquakes are prone to areas with active plate tectonics.</a:t>
            </a:r>
          </a:p>
          <a:p>
            <a:pPr algn="just"/>
            <a:r>
              <a:rPr lang="en-US" sz="2400" b="1" i="0" dirty="0">
                <a:solidFill>
                  <a:srgbClr val="333333"/>
                </a:solidFill>
                <a:effectLst/>
                <a:latin typeface="inter-regular"/>
              </a:rPr>
              <a:t>Some common examples of geological disasters include earthquakes, avalanches, landslides, tsunamis, sinkholes, volcanic eruptions, </a:t>
            </a:r>
            <a:r>
              <a:rPr lang="en-US" sz="2400" b="1" i="0" dirty="0" err="1">
                <a:solidFill>
                  <a:srgbClr val="333333"/>
                </a:solidFill>
                <a:effectLst/>
                <a:latin typeface="inter-regular"/>
              </a:rPr>
              <a:t>etc</a:t>
            </a:r>
            <a:endParaRPr lang="en-US" sz="2400" b="1" i="0" dirty="0">
              <a:solidFill>
                <a:srgbClr val="333333"/>
              </a:solidFill>
              <a:effectLst/>
              <a:latin typeface="inter-regular"/>
            </a:endParaRPr>
          </a:p>
        </p:txBody>
      </p:sp>
    </p:spTree>
    <p:extLst>
      <p:ext uri="{BB962C8B-B14F-4D97-AF65-F5344CB8AC3E}">
        <p14:creationId xmlns:p14="http://schemas.microsoft.com/office/powerpoint/2010/main" val="2746042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C286AD-ACF9-89C5-DD80-1EE7D4E8CDDD}"/>
              </a:ext>
            </a:extLst>
          </p:cNvPr>
          <p:cNvSpPr txBox="1"/>
          <p:nvPr/>
        </p:nvSpPr>
        <p:spPr>
          <a:xfrm>
            <a:off x="1223889" y="647115"/>
            <a:ext cx="7923627" cy="3416320"/>
          </a:xfrm>
          <a:prstGeom prst="rect">
            <a:avLst/>
          </a:prstGeom>
          <a:noFill/>
        </p:spPr>
        <p:txBody>
          <a:bodyPr wrap="square">
            <a:spAutoFit/>
          </a:bodyPr>
          <a:lstStyle/>
          <a:p>
            <a:pPr algn="just"/>
            <a:r>
              <a:rPr lang="en-US" sz="2400" b="1" i="0" dirty="0">
                <a:solidFill>
                  <a:srgbClr val="610B4B"/>
                </a:solidFill>
                <a:effectLst/>
                <a:latin typeface="erdana"/>
              </a:rPr>
              <a:t>Hydrological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Hydrological disaster refers to instantaneous and violent events that occur below the Earth's surface or in the atmosphere due to variations in water quality, movement, or distribution. A tsunami is a large column of water or waves mainly caused by the displacement of high amounts of water. They are usually caused by biological activities, such as volcanic eruptions or earthquakes, under the sea.</a:t>
            </a:r>
          </a:p>
        </p:txBody>
      </p:sp>
    </p:spTree>
    <p:extLst>
      <p:ext uri="{BB962C8B-B14F-4D97-AF65-F5344CB8AC3E}">
        <p14:creationId xmlns:p14="http://schemas.microsoft.com/office/powerpoint/2010/main" val="4168630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A4CF94-4815-21E4-B19E-BAAFBFB50D19}"/>
              </a:ext>
            </a:extLst>
          </p:cNvPr>
          <p:cNvSpPr txBox="1"/>
          <p:nvPr/>
        </p:nvSpPr>
        <p:spPr>
          <a:xfrm>
            <a:off x="1280160" y="436099"/>
            <a:ext cx="7867356" cy="5262979"/>
          </a:xfrm>
          <a:prstGeom prst="rect">
            <a:avLst/>
          </a:prstGeom>
          <a:noFill/>
        </p:spPr>
        <p:txBody>
          <a:bodyPr wrap="square">
            <a:spAutoFit/>
          </a:bodyPr>
          <a:lstStyle/>
          <a:p>
            <a:pPr algn="just"/>
            <a:r>
              <a:rPr lang="en-US" sz="2400" b="1" i="0" dirty="0">
                <a:solidFill>
                  <a:srgbClr val="610B4B"/>
                </a:solidFill>
                <a:effectLst/>
                <a:latin typeface="erdana"/>
              </a:rPr>
              <a:t>Climatological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Climatological Disasters refer to immediate and violent changes in the earth's environment related to or caused by the earth's atmosphere. It is a hazard mainly caused by long-lived/</a:t>
            </a:r>
            <a:r>
              <a:rPr lang="en-US" sz="2400" b="1" i="0" dirty="0" err="1">
                <a:solidFill>
                  <a:srgbClr val="333333"/>
                </a:solidFill>
                <a:effectLst/>
                <a:latin typeface="inter-regular"/>
              </a:rPr>
              <a:t>meso</a:t>
            </a:r>
            <a:r>
              <a:rPr lang="en-US" sz="2400" b="1" i="0" dirty="0">
                <a:solidFill>
                  <a:srgbClr val="333333"/>
                </a:solidFill>
                <a:effectLst/>
                <a:latin typeface="inter-regular"/>
              </a:rPr>
              <a:t> to macro-scale processes in the spectrum from intra-seasonal to multi-decadal climate variability. Moreover, these types of disasters can last from minutes to days. They are further classified as Extreme Temperature and Wildfire. Extreme Temperature events are identified as cold waves, heat waves, and severe winter situations (e.g., icing, avalanche, snow pressure, freezing rain, etc.). Besides, wildfire is identified as the forest fires and land fires (fires due to grass, scrub, etc.).</a:t>
            </a:r>
          </a:p>
        </p:txBody>
      </p:sp>
    </p:spTree>
    <p:extLst>
      <p:ext uri="{BB962C8B-B14F-4D97-AF65-F5344CB8AC3E}">
        <p14:creationId xmlns:p14="http://schemas.microsoft.com/office/powerpoint/2010/main" val="3895493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B1B724-9575-97CE-2A5C-8F77A07F72B1}"/>
              </a:ext>
            </a:extLst>
          </p:cNvPr>
          <p:cNvSpPr txBox="1"/>
          <p:nvPr/>
        </p:nvSpPr>
        <p:spPr>
          <a:xfrm>
            <a:off x="1083212" y="647115"/>
            <a:ext cx="8064304" cy="4524315"/>
          </a:xfrm>
          <a:prstGeom prst="rect">
            <a:avLst/>
          </a:prstGeom>
          <a:noFill/>
        </p:spPr>
        <p:txBody>
          <a:bodyPr wrap="square">
            <a:spAutoFit/>
          </a:bodyPr>
          <a:lstStyle/>
          <a:p>
            <a:pPr algn="just"/>
            <a:r>
              <a:rPr lang="en-US" sz="2400" b="1" i="0" dirty="0">
                <a:solidFill>
                  <a:srgbClr val="610B4B"/>
                </a:solidFill>
                <a:effectLst/>
                <a:latin typeface="erdana"/>
              </a:rPr>
              <a:t>Biological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Biological disasters refer to natural and unfortunate events that can cause diseases, disabilities, or even deaths at an average to a larger rate of various species, including humans and plants. Biological disasters are defined as catastrophic scenarios caused by living or non-living organisms that cause large-scale severe diseases, viruses, or infections in plants, humans, and other species. These disasters are usually caused by micro-organisms such as infectious, bacteria, toxins, viruses, etc. Some common examples of biological disasters include animal plagues and insect-borne diseases.</a:t>
            </a:r>
          </a:p>
        </p:txBody>
      </p:sp>
    </p:spTree>
    <p:extLst>
      <p:ext uri="{BB962C8B-B14F-4D97-AF65-F5344CB8AC3E}">
        <p14:creationId xmlns:p14="http://schemas.microsoft.com/office/powerpoint/2010/main" val="4211116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8E9B46-75AD-69F8-73EC-AB793D8018B1}"/>
              </a:ext>
            </a:extLst>
          </p:cNvPr>
          <p:cNvSpPr txBox="1"/>
          <p:nvPr/>
        </p:nvSpPr>
        <p:spPr>
          <a:xfrm>
            <a:off x="984738" y="478303"/>
            <a:ext cx="8162778" cy="4893647"/>
          </a:xfrm>
          <a:prstGeom prst="rect">
            <a:avLst/>
          </a:prstGeom>
          <a:noFill/>
        </p:spPr>
        <p:txBody>
          <a:bodyPr wrap="square">
            <a:spAutoFit/>
          </a:bodyPr>
          <a:lstStyle/>
          <a:p>
            <a:pPr algn="just"/>
            <a:r>
              <a:rPr lang="en-US" sz="2400" b="1" i="0" dirty="0">
                <a:solidFill>
                  <a:srgbClr val="610B4B"/>
                </a:solidFill>
                <a:effectLst/>
                <a:latin typeface="erdana"/>
              </a:rPr>
              <a:t>Space Disasters</a:t>
            </a:r>
          </a:p>
          <a:p>
            <a:pPr algn="just"/>
            <a:endParaRPr lang="en-US" sz="2400" b="1" i="0" dirty="0">
              <a:solidFill>
                <a:srgbClr val="610B4B"/>
              </a:solidFill>
              <a:effectLst/>
              <a:latin typeface="erdana"/>
            </a:endParaRPr>
          </a:p>
          <a:p>
            <a:pPr algn="just"/>
            <a:r>
              <a:rPr lang="en-US" sz="2400" b="1" i="0" dirty="0">
                <a:solidFill>
                  <a:srgbClr val="333333"/>
                </a:solidFill>
                <a:effectLst/>
                <a:latin typeface="inter-regular"/>
              </a:rPr>
              <a:t>Space disasters are different types of disasters. These usually involve natural actions in space, such as solar flares, airburst events, and impact events. At least once, the impact events have occurred in the history of around 4.5 billion years of the Earth. It is also said that it caused the extinction of all non-avian dinosaurs several million years ago. Solar flares are defined as the sudden release of extensively large amounts of solar radiation by the sun. Airburst events are observed as the enormous energetic explosions of rays (e.g., Gamma-ray) in distant galaxies. If such an event occurs again today, it may result in many species' mass extinction, including humans.</a:t>
            </a:r>
          </a:p>
        </p:txBody>
      </p:sp>
    </p:spTree>
    <p:extLst>
      <p:ext uri="{BB962C8B-B14F-4D97-AF65-F5344CB8AC3E}">
        <p14:creationId xmlns:p14="http://schemas.microsoft.com/office/powerpoint/2010/main" val="232073718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19</TotalTime>
  <Words>639</Words>
  <Application>Microsoft Office PowerPoint</Application>
  <PresentationFormat>Widescreen</PresentationFormat>
  <Paragraphs>27</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Black</vt:lpstr>
      <vt:lpstr>erdana</vt:lpstr>
      <vt:lpstr>Gill Sans MT</vt:lpstr>
      <vt:lpstr>inter-regular</vt:lpstr>
      <vt:lpstr>Roboto</vt:lpstr>
      <vt:lpstr>Gallery</vt:lpstr>
      <vt:lpstr>DISASTER </vt:lpstr>
      <vt:lpstr>PowerPoint Presentation</vt:lpstr>
      <vt:lpstr>NATURAL DISASTERS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5</cp:revision>
  <dcterms:created xsi:type="dcterms:W3CDTF">2022-07-17T04:41:51Z</dcterms:created>
  <dcterms:modified xsi:type="dcterms:W3CDTF">2022-07-20T07:18:14Z</dcterms:modified>
</cp:coreProperties>
</file>